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318" r:id="rId2"/>
    <p:sldId id="329" r:id="rId3"/>
    <p:sldId id="330" r:id="rId4"/>
    <p:sldId id="331" r:id="rId5"/>
    <p:sldId id="340" r:id="rId6"/>
    <p:sldId id="332" r:id="rId7"/>
    <p:sldId id="339" r:id="rId8"/>
    <p:sldId id="341" r:id="rId9"/>
  </p:sldIdLst>
  <p:sldSz cx="12188825"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969696"/>
    <a:srgbClr val="B2B2B2"/>
    <a:srgbClr val="777777"/>
    <a:srgbClr val="33CC33"/>
    <a:srgbClr val="828282"/>
    <a:srgbClr val="6E90FE"/>
    <a:srgbClr val="8086FC"/>
    <a:srgbClr val="6D6DFB"/>
    <a:srgbClr val="4E7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4" d="100"/>
          <a:sy n="74" d="100"/>
        </p:scale>
        <p:origin x="582" y="6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1.0533109590809362E-3"/>
          <c:w val="1"/>
          <c:h val="0.88486080633363462"/>
        </c:manualLayout>
      </c:layout>
      <c:pie3DChart>
        <c:varyColors val="1"/>
        <c:ser>
          <c:idx val="0"/>
          <c:order val="0"/>
          <c:dPt>
            <c:idx val="0"/>
            <c:bubble3D val="0"/>
            <c:explosion val="9"/>
            <c:spPr>
              <a:solidFill>
                <a:srgbClr val="00FFFF"/>
              </a:solidFill>
              <a:ln w="25400">
                <a:solidFill>
                  <a:schemeClr val="lt1"/>
                </a:solidFill>
              </a:ln>
              <a:effectLst/>
              <a:sp3d contourW="25400">
                <a:contourClr>
                  <a:schemeClr val="lt1"/>
                </a:contourClr>
              </a:sp3d>
            </c:spPr>
            <c:extLst>
              <c:ext xmlns:c16="http://schemas.microsoft.com/office/drawing/2014/chart" uri="{C3380CC4-5D6E-409C-BE32-E72D297353CC}">
                <c16:uniqueId val="{00000001-1BFF-47F7-91A4-00E9849376D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BFF-47F7-91A4-00E9849376D3}"/>
              </c:ext>
            </c:extLst>
          </c:dPt>
          <c:dLbls>
            <c:dLbl>
              <c:idx val="0"/>
              <c:layout>
                <c:manualLayout>
                  <c:x val="-3.874293913711143E-2"/>
                  <c:y val="-0.338366679574889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r>
                      <a:rPr lang="en-US" sz="1600" baseline="0"/>
                      <a:t>1 out  of 175 Milliion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BFF-47F7-91A4-00E9849376D3}"/>
                </c:ext>
              </c:extLst>
            </c:dLbl>
            <c:dLbl>
              <c:idx val="1"/>
              <c:layout>
                <c:manualLayout>
                  <c:x val="0.23618909280215458"/>
                  <c:y val="2.7322404371584699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r>
                      <a:rPr lang="en-US" sz="1800" baseline="0"/>
                      <a:t>1 out of 5.3 Million</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2146669090866283"/>
                      <c:h val="0.12352459016393443"/>
                    </c:manualLayout>
                  </c15:layout>
                </c:ext>
                <c:ext xmlns:c16="http://schemas.microsoft.com/office/drawing/2014/chart" uri="{C3380CC4-5D6E-409C-BE32-E72D297353CC}">
                  <c16:uniqueId val="{00000003-1BFF-47F7-91A4-00E9849376D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Sheet1!$A$3:$B$3</c:f>
              <c:strCache>
                <c:ptCount val="2"/>
                <c:pt idx="0">
                  <c:v>To be a billionaire</c:v>
                </c:pt>
                <c:pt idx="1">
                  <c:v>To be a Mega jackpot winner</c:v>
                </c:pt>
              </c:strCache>
            </c:strRef>
          </c:cat>
          <c:val>
            <c:numRef>
              <c:f>Sheet1!$A$4:$B$4</c:f>
              <c:numCache>
                <c:formatCode>General</c:formatCode>
                <c:ptCount val="2"/>
                <c:pt idx="0">
                  <c:v>1.8867924528301886E-7</c:v>
                </c:pt>
                <c:pt idx="1">
                  <c:v>5.7142857142857144E-9</c:v>
                </c:pt>
              </c:numCache>
            </c:numRef>
          </c:val>
          <c:extLst>
            <c:ext xmlns:c16="http://schemas.microsoft.com/office/drawing/2014/chart" uri="{C3380CC4-5D6E-409C-BE32-E72D297353CC}">
              <c16:uniqueId val="{00000004-1BFF-47F7-91A4-00E9849376D3}"/>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4/2/2019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4/2/2019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4/2/2019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4/2/2019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4/2/2019</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5000">
              <a:srgbClr val="B2B2B2"/>
            </a:gs>
            <a:gs pos="75000">
              <a:srgbClr val="969696"/>
            </a:gs>
            <a:gs pos="100000">
              <a:srgbClr val="DDDDD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2" y="1600200"/>
            <a:ext cx="6324600" cy="3048000"/>
          </a:xfrm>
        </p:spPr>
        <p:txBody>
          <a:bodyPr/>
          <a:lstStyle/>
          <a:p>
            <a:r>
              <a:rPr lang="en-US" dirty="0"/>
              <a:t>Self-Made Billionaire Culture</a:t>
            </a:r>
          </a:p>
        </p:txBody>
      </p:sp>
      <p:sp>
        <p:nvSpPr>
          <p:cNvPr id="3" name="Subtitle 2"/>
          <p:cNvSpPr>
            <a:spLocks noGrp="1"/>
          </p:cNvSpPr>
          <p:nvPr>
            <p:ph type="subTitle" idx="1"/>
          </p:nvPr>
        </p:nvSpPr>
        <p:spPr>
          <a:xfrm>
            <a:off x="1522412" y="4876800"/>
            <a:ext cx="5945187" cy="1270453"/>
          </a:xfrm>
        </p:spPr>
        <p:txBody>
          <a:bodyPr/>
          <a:lstStyle/>
          <a:p>
            <a:r>
              <a:rPr lang="en-US" dirty="0"/>
              <a:t>By: Stephen </a:t>
            </a:r>
            <a:r>
              <a:rPr lang="en-US" dirty="0" err="1"/>
              <a:t>Giang</a:t>
            </a:r>
            <a:r>
              <a:rPr lang="en-US" dirty="0"/>
              <a:t> &amp; Nataly Nguyen</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eff bezos">
            <a:extLst>
              <a:ext uri="{FF2B5EF4-FFF2-40B4-BE49-F238E27FC236}">
                <a16:creationId xmlns:a16="http://schemas.microsoft.com/office/drawing/2014/main" id="{027E4D72-1844-4AC2-A101-681CFCAFB6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9012" y="2057400"/>
            <a:ext cx="2590800" cy="36444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3AF2A1-D396-4BE4-B5DA-2D182E7B4873}"/>
              </a:ext>
            </a:extLst>
          </p:cNvPr>
          <p:cNvPicPr>
            <a:picLocks noChangeAspect="1"/>
          </p:cNvPicPr>
          <p:nvPr/>
        </p:nvPicPr>
        <p:blipFill rotWithShape="1">
          <a:blip r:embed="rId3"/>
          <a:srcRect l="16303" r="20815" b="-1237"/>
          <a:stretch/>
        </p:blipFill>
        <p:spPr>
          <a:xfrm>
            <a:off x="8266324" y="2153840"/>
            <a:ext cx="2057400" cy="3312320"/>
          </a:xfrm>
          <a:prstGeom prst="rect">
            <a:avLst/>
          </a:prstGeom>
        </p:spPr>
      </p:pic>
      <p:pic>
        <p:nvPicPr>
          <p:cNvPr id="1030" name="Picture 6" descr="Related image">
            <a:extLst>
              <a:ext uri="{FF2B5EF4-FFF2-40B4-BE49-F238E27FC236}">
                <a16:creationId xmlns:a16="http://schemas.microsoft.com/office/drawing/2014/main" id="{1E6ACA6F-9547-4C37-BEC8-1F2DF0AB53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63" r="18037" b="-2172"/>
          <a:stretch/>
        </p:blipFill>
        <p:spPr bwMode="auto">
          <a:xfrm>
            <a:off x="1903412" y="2057400"/>
            <a:ext cx="2127026" cy="35052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2">
            <a:extLst>
              <a:ext uri="{FF2B5EF4-FFF2-40B4-BE49-F238E27FC236}">
                <a16:creationId xmlns:a16="http://schemas.microsoft.com/office/drawing/2014/main" id="{C3093580-9561-4444-957C-BB116947C1E2}"/>
              </a:ext>
            </a:extLst>
          </p:cNvPr>
          <p:cNvSpPr>
            <a:spLocks noGrp="1"/>
          </p:cNvSpPr>
          <p:nvPr>
            <p:ph type="title"/>
          </p:nvPr>
        </p:nvSpPr>
        <p:spPr>
          <a:xfrm>
            <a:off x="1522413" y="381000"/>
            <a:ext cx="9829799" cy="1219200"/>
          </a:xfrm>
        </p:spPr>
        <p:txBody>
          <a:bodyPr/>
          <a:lstStyle/>
          <a:p>
            <a:r>
              <a:rPr lang="en-US" dirty="0"/>
              <a:t>TOP 3</a:t>
            </a:r>
          </a:p>
        </p:txBody>
      </p:sp>
      <p:sp>
        <p:nvSpPr>
          <p:cNvPr id="6" name="TextBox 5">
            <a:extLst>
              <a:ext uri="{FF2B5EF4-FFF2-40B4-BE49-F238E27FC236}">
                <a16:creationId xmlns:a16="http://schemas.microsoft.com/office/drawing/2014/main" id="{4F6D54ED-A48C-4076-B4AE-4F23D4091542}"/>
              </a:ext>
            </a:extLst>
          </p:cNvPr>
          <p:cNvSpPr txBox="1"/>
          <p:nvPr/>
        </p:nvSpPr>
        <p:spPr>
          <a:xfrm>
            <a:off x="4913312" y="5897489"/>
            <a:ext cx="236220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rPr>
              <a:t>143.7 Billion</a:t>
            </a:r>
          </a:p>
        </p:txBody>
      </p:sp>
      <p:sp>
        <p:nvSpPr>
          <p:cNvPr id="15" name="TextBox 14">
            <a:extLst>
              <a:ext uri="{FF2B5EF4-FFF2-40B4-BE49-F238E27FC236}">
                <a16:creationId xmlns:a16="http://schemas.microsoft.com/office/drawing/2014/main" id="{BFEAA2FF-A192-4920-A14B-D0D5BA8B77B3}"/>
              </a:ext>
            </a:extLst>
          </p:cNvPr>
          <p:cNvSpPr txBox="1"/>
          <p:nvPr/>
        </p:nvSpPr>
        <p:spPr>
          <a:xfrm>
            <a:off x="1785825" y="5542208"/>
            <a:ext cx="236220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rPr>
              <a:t>84.9 Billion</a:t>
            </a:r>
          </a:p>
        </p:txBody>
      </p:sp>
      <p:sp>
        <p:nvSpPr>
          <p:cNvPr id="16" name="TextBox 15">
            <a:extLst>
              <a:ext uri="{FF2B5EF4-FFF2-40B4-BE49-F238E27FC236}">
                <a16:creationId xmlns:a16="http://schemas.microsoft.com/office/drawing/2014/main" id="{C8D9BDAB-DF9C-4F97-9DD5-DF8F3F51965F}"/>
              </a:ext>
            </a:extLst>
          </p:cNvPr>
          <p:cNvSpPr txBox="1"/>
          <p:nvPr/>
        </p:nvSpPr>
        <p:spPr>
          <a:xfrm>
            <a:off x="8113924" y="5613119"/>
            <a:ext cx="236220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rPr>
              <a:t>98.4 Billion</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fltVal val="0"/>
                                          </p:val>
                                        </p:tav>
                                        <p:tav tm="100000">
                                          <p:val>
                                            <p:strVal val="#ppt_w"/>
                                          </p:val>
                                        </p:tav>
                                      </p:tavLst>
                                    </p:anim>
                                    <p:anim calcmode="lin" valueType="num">
                                      <p:cBhvr>
                                        <p:cTn id="28" dur="1000" fill="hold"/>
                                        <p:tgtEl>
                                          <p:spTgt spid="16"/>
                                        </p:tgtEl>
                                        <p:attrNameLst>
                                          <p:attrName>ppt_h</p:attrName>
                                        </p:attrNameLst>
                                      </p:cBhvr>
                                      <p:tavLst>
                                        <p:tav tm="0">
                                          <p:val>
                                            <p:fltVal val="0"/>
                                          </p:val>
                                        </p:tav>
                                        <p:tav tm="100000">
                                          <p:val>
                                            <p:strVal val="#ppt_h"/>
                                          </p:val>
                                        </p:tav>
                                      </p:tavLst>
                                    </p:anim>
                                    <p:anim calcmode="lin" valueType="num">
                                      <p:cBhvr>
                                        <p:cTn id="29" dur="1000" fill="hold"/>
                                        <p:tgtEl>
                                          <p:spTgt spid="16"/>
                                        </p:tgtEl>
                                        <p:attrNameLst>
                                          <p:attrName>style.rotation</p:attrName>
                                        </p:attrNameLst>
                                      </p:cBhvr>
                                      <p:tavLst>
                                        <p:tav tm="0">
                                          <p:val>
                                            <p:fltVal val="90"/>
                                          </p:val>
                                        </p:tav>
                                        <p:tav tm="100000">
                                          <p:val>
                                            <p:fltVal val="0"/>
                                          </p:val>
                                        </p:tav>
                                      </p:tavLst>
                                    </p:anim>
                                    <p:animEffect transition="in" filter="fade">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barn(inVertical)">
                                      <p:cBhvr>
                                        <p:cTn id="35" dur="500"/>
                                        <p:tgtEl>
                                          <p:spTgt spid="1030"/>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 calcmode="lin" valueType="num">
                                      <p:cBhvr>
                                        <p:cTn id="42" dur="1000" fill="hold"/>
                                        <p:tgtEl>
                                          <p:spTgt spid="15"/>
                                        </p:tgtEl>
                                        <p:attrNameLst>
                                          <p:attrName>style.rotation</p:attrName>
                                        </p:attrNameLst>
                                      </p:cBhvr>
                                      <p:tavLst>
                                        <p:tav tm="0">
                                          <p:val>
                                            <p:fltVal val="90"/>
                                          </p:val>
                                        </p:tav>
                                        <p:tav tm="100000">
                                          <p:val>
                                            <p:fltVal val="0"/>
                                          </p:val>
                                        </p:tav>
                                      </p:tavLst>
                                    </p:anim>
                                    <p:animEffect transition="in" filter="fade">
                                      <p:cBhvr>
                                        <p:cTn id="4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are your odds?</a:t>
            </a:r>
          </a:p>
        </p:txBody>
      </p:sp>
      <p:graphicFrame>
        <p:nvGraphicFramePr>
          <p:cNvPr id="5" name="Chart 4"/>
          <p:cNvGraphicFramePr>
            <a:graphicFrameLocks/>
          </p:cNvGraphicFramePr>
          <p:nvPr>
            <p:extLst>
              <p:ext uri="{D42A27DB-BD31-4B8C-83A1-F6EECF244321}">
                <p14:modId xmlns:p14="http://schemas.microsoft.com/office/powerpoint/2010/main" val="4136348844"/>
              </p:ext>
            </p:extLst>
          </p:nvPr>
        </p:nvGraphicFramePr>
        <p:xfrm>
          <a:off x="1492250" y="1905000"/>
          <a:ext cx="9174162" cy="464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Warren Buffett Spending</a:t>
            </a:r>
          </a:p>
        </p:txBody>
      </p:sp>
      <p:pic>
        <p:nvPicPr>
          <p:cNvPr id="2050" name="Picture 2" descr="Image result for warren buffets house">
            <a:extLst>
              <a:ext uri="{FF2B5EF4-FFF2-40B4-BE49-F238E27FC236}">
                <a16:creationId xmlns:a16="http://schemas.microsoft.com/office/drawing/2014/main" id="{7A0541F3-6AEB-4379-AFDA-E3376460D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124" y="1996225"/>
            <a:ext cx="3742493" cy="2804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airy queen">
            <a:extLst>
              <a:ext uri="{FF2B5EF4-FFF2-40B4-BE49-F238E27FC236}">
                <a16:creationId xmlns:a16="http://schemas.microsoft.com/office/drawing/2014/main" id="{4D6EEB0B-DFA0-4399-9265-FCA342FA15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553" y="1930025"/>
            <a:ext cx="3070224" cy="21493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27754E9E-B037-488E-AA2C-0EE084C416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8384" y="4120114"/>
            <a:ext cx="2198561" cy="2149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DD392BC-7C42-4D5D-A82E-9B0E489A3B71}"/>
              </a:ext>
            </a:extLst>
          </p:cNvPr>
          <p:cNvPicPr>
            <a:picLocks noChangeAspect="1"/>
          </p:cNvPicPr>
          <p:nvPr/>
        </p:nvPicPr>
        <p:blipFill>
          <a:blip r:embed="rId5"/>
          <a:stretch>
            <a:fillRect/>
          </a:stretch>
        </p:blipFill>
        <p:spPr>
          <a:xfrm>
            <a:off x="7166654" y="3515947"/>
            <a:ext cx="4097173" cy="2804376"/>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 calcmode="lin" valueType="num">
                                      <p:cBhvr>
                                        <p:cTn id="14" dur="1000" fill="hold"/>
                                        <p:tgtEl>
                                          <p:spTgt spid="2052"/>
                                        </p:tgtEl>
                                        <p:attrNameLst>
                                          <p:attrName>ppt_w</p:attrName>
                                        </p:attrNameLst>
                                      </p:cBhvr>
                                      <p:tavLst>
                                        <p:tav tm="0">
                                          <p:val>
                                            <p:fltVal val="0"/>
                                          </p:val>
                                        </p:tav>
                                        <p:tav tm="100000">
                                          <p:val>
                                            <p:strVal val="#ppt_w"/>
                                          </p:val>
                                        </p:tav>
                                      </p:tavLst>
                                    </p:anim>
                                    <p:anim calcmode="lin" valueType="num">
                                      <p:cBhvr>
                                        <p:cTn id="15" dur="1000" fill="hold"/>
                                        <p:tgtEl>
                                          <p:spTgt spid="2052"/>
                                        </p:tgtEl>
                                        <p:attrNameLst>
                                          <p:attrName>ppt_h</p:attrName>
                                        </p:attrNameLst>
                                      </p:cBhvr>
                                      <p:tavLst>
                                        <p:tav tm="0">
                                          <p:val>
                                            <p:fltVal val="0"/>
                                          </p:val>
                                        </p:tav>
                                        <p:tav tm="100000">
                                          <p:val>
                                            <p:strVal val="#ppt_h"/>
                                          </p:val>
                                        </p:tav>
                                      </p:tavLst>
                                    </p:anim>
                                    <p:anim calcmode="lin" valueType="num">
                                      <p:cBhvr>
                                        <p:cTn id="16" dur="1000" fill="hold"/>
                                        <p:tgtEl>
                                          <p:spTgt spid="2052"/>
                                        </p:tgtEl>
                                        <p:attrNameLst>
                                          <p:attrName>style.rotation</p:attrName>
                                        </p:attrNameLst>
                                      </p:cBhvr>
                                      <p:tavLst>
                                        <p:tav tm="0">
                                          <p:val>
                                            <p:fltVal val="90"/>
                                          </p:val>
                                        </p:tav>
                                        <p:tav tm="100000">
                                          <p:val>
                                            <p:fltVal val="0"/>
                                          </p:val>
                                        </p:tav>
                                      </p:tavLst>
                                    </p:anim>
                                    <p:animEffect transition="in" filter="fade">
                                      <p:cBhvr>
                                        <p:cTn id="17" dur="1000"/>
                                        <p:tgtEl>
                                          <p:spTgt spid="2052"/>
                                        </p:tgtEl>
                                      </p:cBhvr>
                                    </p:animEffect>
                                  </p:childTnLst>
                                </p:cTn>
                              </p:par>
                              <p:par>
                                <p:cTn id="18" presetID="31" presetClass="entr" presetSubtype="0" fill="hold" nodeType="withEffect">
                                  <p:stCondLst>
                                    <p:cond delay="0"/>
                                  </p:stCondLst>
                                  <p:childTnLst>
                                    <p:set>
                                      <p:cBhvr>
                                        <p:cTn id="19" dur="1" fill="hold">
                                          <p:stCondLst>
                                            <p:cond delay="0"/>
                                          </p:stCondLst>
                                        </p:cTn>
                                        <p:tgtEl>
                                          <p:spTgt spid="2054"/>
                                        </p:tgtEl>
                                        <p:attrNameLst>
                                          <p:attrName>style.visibility</p:attrName>
                                        </p:attrNameLst>
                                      </p:cBhvr>
                                      <p:to>
                                        <p:strVal val="visible"/>
                                      </p:to>
                                    </p:set>
                                    <p:anim calcmode="lin" valueType="num">
                                      <p:cBhvr>
                                        <p:cTn id="20" dur="1000" fill="hold"/>
                                        <p:tgtEl>
                                          <p:spTgt spid="2054"/>
                                        </p:tgtEl>
                                        <p:attrNameLst>
                                          <p:attrName>ppt_w</p:attrName>
                                        </p:attrNameLst>
                                      </p:cBhvr>
                                      <p:tavLst>
                                        <p:tav tm="0">
                                          <p:val>
                                            <p:fltVal val="0"/>
                                          </p:val>
                                        </p:tav>
                                        <p:tav tm="100000">
                                          <p:val>
                                            <p:strVal val="#ppt_w"/>
                                          </p:val>
                                        </p:tav>
                                      </p:tavLst>
                                    </p:anim>
                                    <p:anim calcmode="lin" valueType="num">
                                      <p:cBhvr>
                                        <p:cTn id="21" dur="1000" fill="hold"/>
                                        <p:tgtEl>
                                          <p:spTgt spid="2054"/>
                                        </p:tgtEl>
                                        <p:attrNameLst>
                                          <p:attrName>ppt_h</p:attrName>
                                        </p:attrNameLst>
                                      </p:cBhvr>
                                      <p:tavLst>
                                        <p:tav tm="0">
                                          <p:val>
                                            <p:fltVal val="0"/>
                                          </p:val>
                                        </p:tav>
                                        <p:tav tm="100000">
                                          <p:val>
                                            <p:strVal val="#ppt_h"/>
                                          </p:val>
                                        </p:tav>
                                      </p:tavLst>
                                    </p:anim>
                                    <p:anim calcmode="lin" valueType="num">
                                      <p:cBhvr>
                                        <p:cTn id="22" dur="1000" fill="hold"/>
                                        <p:tgtEl>
                                          <p:spTgt spid="2054"/>
                                        </p:tgtEl>
                                        <p:attrNameLst>
                                          <p:attrName>style.rotation</p:attrName>
                                        </p:attrNameLst>
                                      </p:cBhvr>
                                      <p:tavLst>
                                        <p:tav tm="0">
                                          <p:val>
                                            <p:fltVal val="90"/>
                                          </p:val>
                                        </p:tav>
                                        <p:tav tm="100000">
                                          <p:val>
                                            <p:fltVal val="0"/>
                                          </p:val>
                                        </p:tav>
                                      </p:tavLst>
                                    </p:anim>
                                    <p:animEffect transition="in" filter="fade">
                                      <p:cBhvr>
                                        <p:cTn id="23" dur="10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D375-6212-4961-A6F7-1630AAF8E4A8}"/>
              </a:ext>
            </a:extLst>
          </p:cNvPr>
          <p:cNvSpPr>
            <a:spLocks noGrp="1"/>
          </p:cNvSpPr>
          <p:nvPr>
            <p:ph type="title"/>
          </p:nvPr>
        </p:nvSpPr>
        <p:spPr/>
        <p:txBody>
          <a:bodyPr/>
          <a:lstStyle/>
          <a:p>
            <a:r>
              <a:rPr lang="en-US" dirty="0"/>
              <a:t>Luxuries of Billions</a:t>
            </a:r>
          </a:p>
        </p:txBody>
      </p:sp>
      <p:pic>
        <p:nvPicPr>
          <p:cNvPr id="5" name="Picture 4">
            <a:extLst>
              <a:ext uri="{FF2B5EF4-FFF2-40B4-BE49-F238E27FC236}">
                <a16:creationId xmlns:a16="http://schemas.microsoft.com/office/drawing/2014/main" id="{57FB1010-B742-4A87-A9CC-5D022EC90BD2}"/>
              </a:ext>
            </a:extLst>
          </p:cNvPr>
          <p:cNvPicPr>
            <a:picLocks noChangeAspect="1"/>
          </p:cNvPicPr>
          <p:nvPr/>
        </p:nvPicPr>
        <p:blipFill>
          <a:blip r:embed="rId2"/>
          <a:stretch>
            <a:fillRect/>
          </a:stretch>
        </p:blipFill>
        <p:spPr>
          <a:xfrm>
            <a:off x="1522413" y="1982742"/>
            <a:ext cx="4168260" cy="2503578"/>
          </a:xfrm>
          <a:prstGeom prst="rect">
            <a:avLst/>
          </a:prstGeom>
        </p:spPr>
      </p:pic>
      <p:pic>
        <p:nvPicPr>
          <p:cNvPr id="3076" name="Picture 4" descr="Related image">
            <a:extLst>
              <a:ext uri="{FF2B5EF4-FFF2-40B4-BE49-F238E27FC236}">
                <a16:creationId xmlns:a16="http://schemas.microsoft.com/office/drawing/2014/main" id="{1BE51CC8-CA0A-41E3-9E6F-E201EA5EE6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480" y="4631713"/>
            <a:ext cx="4168260" cy="2163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C7856C-40BB-46EC-81A8-BDF298A5DA64}"/>
              </a:ext>
            </a:extLst>
          </p:cNvPr>
          <p:cNvPicPr>
            <a:picLocks noChangeAspect="1"/>
          </p:cNvPicPr>
          <p:nvPr/>
        </p:nvPicPr>
        <p:blipFill rotWithShape="1">
          <a:blip r:embed="rId4"/>
          <a:srcRect t="22222" b="22222"/>
          <a:stretch/>
        </p:blipFill>
        <p:spPr>
          <a:xfrm>
            <a:off x="6094412" y="2133600"/>
            <a:ext cx="5303520" cy="2209800"/>
          </a:xfrm>
          <a:prstGeom prst="rect">
            <a:avLst/>
          </a:prstGeom>
        </p:spPr>
      </p:pic>
      <p:pic>
        <p:nvPicPr>
          <p:cNvPr id="3078" name="Picture 6" descr="Related image">
            <a:extLst>
              <a:ext uri="{FF2B5EF4-FFF2-40B4-BE49-F238E27FC236}">
                <a16:creationId xmlns:a16="http://schemas.microsoft.com/office/drawing/2014/main" id="{11CBF90B-A8BD-4B54-BA03-1BFF586C75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4212" y="4599868"/>
            <a:ext cx="3386423" cy="16946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59AF5C69-C083-4225-BF25-8405F1FB64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902" y="4599868"/>
            <a:ext cx="2365063" cy="198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3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1000"/>
                                        <p:tgtEl>
                                          <p:spTgt spid="3076"/>
                                        </p:tgtEl>
                                      </p:cBhvr>
                                    </p:animEffect>
                                    <p:anim calcmode="lin" valueType="num">
                                      <p:cBhvr>
                                        <p:cTn id="14" dur="1000" fill="hold"/>
                                        <p:tgtEl>
                                          <p:spTgt spid="3076"/>
                                        </p:tgtEl>
                                        <p:attrNameLst>
                                          <p:attrName>ppt_x</p:attrName>
                                        </p:attrNameLst>
                                      </p:cBhvr>
                                      <p:tavLst>
                                        <p:tav tm="0">
                                          <p:val>
                                            <p:strVal val="#ppt_x"/>
                                          </p:val>
                                        </p:tav>
                                        <p:tav tm="100000">
                                          <p:val>
                                            <p:strVal val="#ppt_x"/>
                                          </p:val>
                                        </p:tav>
                                      </p:tavLst>
                                    </p:anim>
                                    <p:anim calcmode="lin" valueType="num">
                                      <p:cBhvr>
                                        <p:cTn id="15"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Billionaires Value Money</a:t>
            </a:r>
          </a:p>
        </p:txBody>
      </p:sp>
      <p:pic>
        <p:nvPicPr>
          <p:cNvPr id="4" name="Picture 3"/>
          <p:cNvPicPr>
            <a:picLocks noChangeAspect="1"/>
          </p:cNvPicPr>
          <p:nvPr/>
        </p:nvPicPr>
        <p:blipFill rotWithShape="1">
          <a:blip r:embed="rId2"/>
          <a:srcRect l="16936" r="12903"/>
          <a:stretch/>
        </p:blipFill>
        <p:spPr>
          <a:xfrm>
            <a:off x="1749711" y="1828800"/>
            <a:ext cx="2380960" cy="2545164"/>
          </a:xfrm>
          <a:prstGeom prst="rect">
            <a:avLst/>
          </a:prstGeom>
        </p:spPr>
      </p:pic>
      <p:pic>
        <p:nvPicPr>
          <p:cNvPr id="6" name="Picture 5"/>
          <p:cNvPicPr>
            <a:picLocks noChangeAspect="1"/>
          </p:cNvPicPr>
          <p:nvPr/>
        </p:nvPicPr>
        <p:blipFill>
          <a:blip r:embed="rId3"/>
          <a:stretch>
            <a:fillRect/>
          </a:stretch>
        </p:blipFill>
        <p:spPr>
          <a:xfrm>
            <a:off x="5942012" y="1828799"/>
            <a:ext cx="3393553" cy="2545165"/>
          </a:xfrm>
          <a:prstGeom prst="rect">
            <a:avLst/>
          </a:prstGeom>
        </p:spPr>
      </p:pic>
      <p:sp>
        <p:nvSpPr>
          <p:cNvPr id="3" name="Content Placeholder 2">
            <a:extLst>
              <a:ext uri="{FF2B5EF4-FFF2-40B4-BE49-F238E27FC236}">
                <a16:creationId xmlns:a16="http://schemas.microsoft.com/office/drawing/2014/main" id="{CD2BF061-6B85-46E8-AE85-C5C5EBC0AD34}"/>
              </a:ext>
            </a:extLst>
          </p:cNvPr>
          <p:cNvSpPr>
            <a:spLocks noGrp="1"/>
          </p:cNvSpPr>
          <p:nvPr>
            <p:ph sz="half" idx="2"/>
          </p:nvPr>
        </p:nvSpPr>
        <p:spPr>
          <a:xfrm>
            <a:off x="1711729" y="4602564"/>
            <a:ext cx="3352800" cy="987552"/>
          </a:xfrm>
        </p:spPr>
        <p:txBody>
          <a:bodyPr>
            <a:normAutofit fontScale="85000" lnSpcReduction="20000"/>
          </a:bodyPr>
          <a:lstStyle/>
          <a:p>
            <a:pPr marL="0" indent="0">
              <a:buNone/>
            </a:pPr>
            <a:r>
              <a:rPr lang="en-US" dirty="0"/>
              <a:t>"The reason I've been able to be so financially successful is my focus has never, ever for one minute been money."</a:t>
            </a:r>
          </a:p>
        </p:txBody>
      </p:sp>
      <p:sp>
        <p:nvSpPr>
          <p:cNvPr id="7" name="Content Placeholder 2">
            <a:extLst>
              <a:ext uri="{FF2B5EF4-FFF2-40B4-BE49-F238E27FC236}">
                <a16:creationId xmlns:a16="http://schemas.microsoft.com/office/drawing/2014/main" id="{F060E866-94FE-49AB-B356-9BC9FCF6E4D2}"/>
              </a:ext>
            </a:extLst>
          </p:cNvPr>
          <p:cNvSpPr txBox="1">
            <a:spLocks/>
          </p:cNvSpPr>
          <p:nvPr/>
        </p:nvSpPr>
        <p:spPr>
          <a:xfrm>
            <a:off x="5713412" y="4633126"/>
            <a:ext cx="5913578" cy="1996274"/>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dirty="0"/>
              <a:t>“I think the more money you put in people’s hands, the more they will spend.  And if they don’t spend it, they invest it.  And investing is another way of creating jobs.  It puts money into mutual funds or other kinds of banks that can go out and make loans, and we need to do that”.</a:t>
            </a:r>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Downsides</a:t>
            </a:r>
          </a:p>
        </p:txBody>
      </p:sp>
      <p:pic>
        <p:nvPicPr>
          <p:cNvPr id="4098" name="Picture 2" descr="Image result for people chained">
            <a:extLst>
              <a:ext uri="{FF2B5EF4-FFF2-40B4-BE49-F238E27FC236}">
                <a16:creationId xmlns:a16="http://schemas.microsoft.com/office/drawing/2014/main" id="{EACB9E50-694A-40A1-B1B0-0C790BFF3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2" y="1828800"/>
            <a:ext cx="4438649" cy="4780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BBB833-2935-40F5-9AF2-E25B73059AD5}"/>
              </a:ext>
            </a:extLst>
          </p:cNvPr>
          <p:cNvSpPr txBox="1"/>
          <p:nvPr/>
        </p:nvSpPr>
        <p:spPr>
          <a:xfrm>
            <a:off x="4646612" y="4873049"/>
            <a:ext cx="1447800" cy="369332"/>
          </a:xfrm>
          <a:prstGeom prst="rect">
            <a:avLst/>
          </a:prstGeom>
          <a:solidFill>
            <a:schemeClr val="bg1"/>
          </a:solidFill>
        </p:spPr>
        <p:txBody>
          <a:bodyPr wrap="square" rtlCol="0">
            <a:spAutoFit/>
          </a:bodyPr>
          <a:lstStyle/>
          <a:p>
            <a:r>
              <a:rPr lang="en-US" dirty="0"/>
              <a:t>“RICH GUY”</a:t>
            </a:r>
          </a:p>
        </p:txBody>
      </p:sp>
      <p:pic>
        <p:nvPicPr>
          <p:cNvPr id="5" name="Picture 4">
            <a:extLst>
              <a:ext uri="{FF2B5EF4-FFF2-40B4-BE49-F238E27FC236}">
                <a16:creationId xmlns:a16="http://schemas.microsoft.com/office/drawing/2014/main" id="{03909F65-3695-4A81-B796-F165D749AADE}"/>
              </a:ext>
            </a:extLst>
          </p:cNvPr>
          <p:cNvPicPr>
            <a:picLocks noChangeAspect="1"/>
          </p:cNvPicPr>
          <p:nvPr/>
        </p:nvPicPr>
        <p:blipFill>
          <a:blip r:embed="rId3"/>
          <a:stretch>
            <a:fillRect/>
          </a:stretch>
        </p:blipFill>
        <p:spPr>
          <a:xfrm>
            <a:off x="6955075" y="2133600"/>
            <a:ext cx="4397136" cy="4038600"/>
          </a:xfrm>
          <a:prstGeom prst="rect">
            <a:avLst/>
          </a:prstGeom>
        </p:spPr>
      </p:pic>
    </p:spTree>
    <p:extLst>
      <p:ext uri="{BB962C8B-B14F-4D97-AF65-F5344CB8AC3E}">
        <p14:creationId xmlns:p14="http://schemas.microsoft.com/office/powerpoint/2010/main" val="393963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4DD8-3DC5-484B-9875-6AF7A93C9DD1}"/>
              </a:ext>
            </a:extLst>
          </p:cNvPr>
          <p:cNvSpPr>
            <a:spLocks noGrp="1"/>
          </p:cNvSpPr>
          <p:nvPr>
            <p:ph type="title"/>
          </p:nvPr>
        </p:nvSpPr>
        <p:spPr/>
        <p:txBody>
          <a:bodyPr/>
          <a:lstStyle/>
          <a:p>
            <a:r>
              <a:rPr lang="en-US" dirty="0"/>
              <a:t>Conclusion</a:t>
            </a:r>
          </a:p>
        </p:txBody>
      </p:sp>
      <p:pic>
        <p:nvPicPr>
          <p:cNvPr id="5" name="Content Placeholder 4">
            <a:extLst>
              <a:ext uri="{FF2B5EF4-FFF2-40B4-BE49-F238E27FC236}">
                <a16:creationId xmlns:a16="http://schemas.microsoft.com/office/drawing/2014/main" id="{F4867755-0574-489F-97C2-332C1C52A407}"/>
              </a:ext>
            </a:extLst>
          </p:cNvPr>
          <p:cNvPicPr>
            <a:picLocks noGrp="1" noChangeAspect="1"/>
          </p:cNvPicPr>
          <p:nvPr>
            <p:ph sz="half" idx="1"/>
          </p:nvPr>
        </p:nvPicPr>
        <p:blipFill>
          <a:blip r:embed="rId2"/>
          <a:stretch>
            <a:fillRect/>
          </a:stretch>
        </p:blipFill>
        <p:spPr>
          <a:xfrm>
            <a:off x="1492392" y="1928813"/>
            <a:ext cx="4594861" cy="2871788"/>
          </a:xfrm>
          <a:prstGeom prst="rect">
            <a:avLst/>
          </a:prstGeom>
        </p:spPr>
      </p:pic>
      <p:pic>
        <p:nvPicPr>
          <p:cNvPr id="6" name="Content Placeholder 5">
            <a:extLst>
              <a:ext uri="{FF2B5EF4-FFF2-40B4-BE49-F238E27FC236}">
                <a16:creationId xmlns:a16="http://schemas.microsoft.com/office/drawing/2014/main" id="{4975A638-E47D-487A-A529-54E3B29F2C8D}"/>
              </a:ext>
            </a:extLst>
          </p:cNvPr>
          <p:cNvPicPr>
            <a:picLocks noGrp="1" noChangeAspect="1"/>
          </p:cNvPicPr>
          <p:nvPr>
            <p:ph sz="half" idx="2"/>
          </p:nvPr>
        </p:nvPicPr>
        <p:blipFill rotWithShape="1">
          <a:blip r:embed="rId3"/>
          <a:srcRect b="12574"/>
          <a:stretch/>
        </p:blipFill>
        <p:spPr>
          <a:xfrm>
            <a:off x="6579593" y="3009670"/>
            <a:ext cx="4800600" cy="3467330"/>
          </a:xfrm>
          <a:prstGeom prst="rect">
            <a:avLst/>
          </a:prstGeom>
        </p:spPr>
      </p:pic>
    </p:spTree>
    <p:extLst>
      <p:ext uri="{BB962C8B-B14F-4D97-AF65-F5344CB8AC3E}">
        <p14:creationId xmlns:p14="http://schemas.microsoft.com/office/powerpoint/2010/main" val="12633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TotalTime>
  <Words>138</Words>
  <Application>Microsoft Office PowerPoint</Application>
  <PresentationFormat>Custom</PresentationFormat>
  <Paragraphs>17</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Cambria</vt:lpstr>
      <vt:lpstr>Currency Symbols 16x9</vt:lpstr>
      <vt:lpstr>Self-Made Billionaire Culture</vt:lpstr>
      <vt:lpstr>TOP 3</vt:lpstr>
      <vt:lpstr>What are your odds?</vt:lpstr>
      <vt:lpstr>Warren Buffett Spending</vt:lpstr>
      <vt:lpstr>Luxuries of Billions</vt:lpstr>
      <vt:lpstr>How Billionaires Value Money</vt:lpstr>
      <vt:lpstr>The Downsides</vt:lpstr>
      <vt:lpstr>Conclusion</vt:lpstr>
    </vt:vector>
  </TitlesOfParts>
  <Company>BD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Rich Culture</dc:title>
  <dc:creator>Nataly Nguyen</dc:creator>
  <cp:lastModifiedBy>Stephen Giang</cp:lastModifiedBy>
  <cp:revision>16</cp:revision>
  <dcterms:created xsi:type="dcterms:W3CDTF">2019-04-01T23:46:24Z</dcterms:created>
  <dcterms:modified xsi:type="dcterms:W3CDTF">2019-04-03T01:50:01Z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